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313" r:id="rId4"/>
    <p:sldId id="314" r:id="rId5"/>
    <p:sldId id="312" r:id="rId6"/>
    <p:sldId id="292" r:id="rId7"/>
    <p:sldId id="294" r:id="rId8"/>
    <p:sldId id="302" r:id="rId9"/>
    <p:sldId id="303" r:id="rId10"/>
    <p:sldId id="308" r:id="rId11"/>
    <p:sldId id="309" r:id="rId12"/>
    <p:sldId id="310" r:id="rId13"/>
    <p:sldId id="319" r:id="rId14"/>
    <p:sldId id="297" r:id="rId15"/>
    <p:sldId id="316" r:id="rId16"/>
    <p:sldId id="300" r:id="rId17"/>
    <p:sldId id="317" r:id="rId18"/>
    <p:sldId id="31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05" autoAdjust="0"/>
    <p:restoredTop sz="94321" autoAdjust="0"/>
  </p:normalViewPr>
  <p:slideViewPr>
    <p:cSldViewPr snapToGrid="0" showGuides="1">
      <p:cViewPr varScale="1">
        <p:scale>
          <a:sx n="86" d="100"/>
          <a:sy n="86" d="100"/>
        </p:scale>
        <p:origin x="494"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36155-3D49-419B-9664-47AA7CEDDD6F}" type="datetimeFigureOut">
              <a:rPr lang="zh-CN" altLang="en-US" smtClean="0"/>
              <a:t>2022/6/22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5C185-BF79-43F8-8DD7-CFE5179E6BB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10</a:t>
            </a:fld>
            <a:endParaRPr lang="zh-CN" altLang="en-US"/>
          </a:p>
        </p:txBody>
      </p:sp>
    </p:spTree>
    <p:extLst>
      <p:ext uri="{BB962C8B-B14F-4D97-AF65-F5344CB8AC3E}">
        <p14:creationId xmlns:p14="http://schemas.microsoft.com/office/powerpoint/2010/main" val="1936386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11</a:t>
            </a:fld>
            <a:endParaRPr lang="zh-CN" altLang="en-US"/>
          </a:p>
        </p:txBody>
      </p:sp>
    </p:spTree>
    <p:extLst>
      <p:ext uri="{BB962C8B-B14F-4D97-AF65-F5344CB8AC3E}">
        <p14:creationId xmlns:p14="http://schemas.microsoft.com/office/powerpoint/2010/main" val="2123284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12</a:t>
            </a:fld>
            <a:endParaRPr lang="zh-CN" altLang="en-US"/>
          </a:p>
        </p:txBody>
      </p:sp>
    </p:spTree>
    <p:extLst>
      <p:ext uri="{BB962C8B-B14F-4D97-AF65-F5344CB8AC3E}">
        <p14:creationId xmlns:p14="http://schemas.microsoft.com/office/powerpoint/2010/main" val="3854640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13</a:t>
            </a:fld>
            <a:endParaRPr lang="zh-CN" altLang="en-US"/>
          </a:p>
        </p:txBody>
      </p:sp>
    </p:spTree>
    <p:extLst>
      <p:ext uri="{BB962C8B-B14F-4D97-AF65-F5344CB8AC3E}">
        <p14:creationId xmlns:p14="http://schemas.microsoft.com/office/powerpoint/2010/main" val="1095365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14</a:t>
            </a:fld>
            <a:endParaRPr lang="zh-CN" altLang="en-US"/>
          </a:p>
        </p:txBody>
      </p:sp>
    </p:spTree>
    <p:extLst>
      <p:ext uri="{BB962C8B-B14F-4D97-AF65-F5344CB8AC3E}">
        <p14:creationId xmlns:p14="http://schemas.microsoft.com/office/powerpoint/2010/main" val="4111545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15</a:t>
            </a:fld>
            <a:endParaRPr lang="zh-CN" altLang="en-US"/>
          </a:p>
        </p:txBody>
      </p:sp>
    </p:spTree>
    <p:extLst>
      <p:ext uri="{BB962C8B-B14F-4D97-AF65-F5344CB8AC3E}">
        <p14:creationId xmlns:p14="http://schemas.microsoft.com/office/powerpoint/2010/main" val="99403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16</a:t>
            </a:fld>
            <a:endParaRPr lang="zh-CN" altLang="en-US"/>
          </a:p>
        </p:txBody>
      </p:sp>
    </p:spTree>
    <p:extLst>
      <p:ext uri="{BB962C8B-B14F-4D97-AF65-F5344CB8AC3E}">
        <p14:creationId xmlns:p14="http://schemas.microsoft.com/office/powerpoint/2010/main" val="2647910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17</a:t>
            </a:fld>
            <a:endParaRPr lang="zh-CN" altLang="en-US"/>
          </a:p>
        </p:txBody>
      </p:sp>
    </p:spTree>
    <p:extLst>
      <p:ext uri="{BB962C8B-B14F-4D97-AF65-F5344CB8AC3E}">
        <p14:creationId xmlns:p14="http://schemas.microsoft.com/office/powerpoint/2010/main" val="2603638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18</a:t>
            </a:fld>
            <a:endParaRPr lang="zh-CN" altLang="en-US"/>
          </a:p>
        </p:txBody>
      </p:sp>
    </p:spTree>
    <p:extLst>
      <p:ext uri="{BB962C8B-B14F-4D97-AF65-F5344CB8AC3E}">
        <p14:creationId xmlns:p14="http://schemas.microsoft.com/office/powerpoint/2010/main" val="3066759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3</a:t>
            </a:fld>
            <a:endParaRPr lang="zh-CN" altLang="en-US"/>
          </a:p>
        </p:txBody>
      </p:sp>
    </p:spTree>
    <p:extLst>
      <p:ext uri="{BB962C8B-B14F-4D97-AF65-F5344CB8AC3E}">
        <p14:creationId xmlns:p14="http://schemas.microsoft.com/office/powerpoint/2010/main" val="2984968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4</a:t>
            </a:fld>
            <a:endParaRPr lang="zh-CN" altLang="en-US"/>
          </a:p>
        </p:txBody>
      </p:sp>
    </p:spTree>
    <p:extLst>
      <p:ext uri="{BB962C8B-B14F-4D97-AF65-F5344CB8AC3E}">
        <p14:creationId xmlns:p14="http://schemas.microsoft.com/office/powerpoint/2010/main" val="1547444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5</a:t>
            </a:fld>
            <a:endParaRPr lang="zh-CN" altLang="en-US"/>
          </a:p>
        </p:txBody>
      </p:sp>
    </p:spTree>
    <p:extLst>
      <p:ext uri="{BB962C8B-B14F-4D97-AF65-F5344CB8AC3E}">
        <p14:creationId xmlns:p14="http://schemas.microsoft.com/office/powerpoint/2010/main" val="3049210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6</a:t>
            </a:fld>
            <a:endParaRPr lang="zh-CN" altLang="en-US"/>
          </a:p>
        </p:txBody>
      </p:sp>
    </p:spTree>
    <p:extLst>
      <p:ext uri="{BB962C8B-B14F-4D97-AF65-F5344CB8AC3E}">
        <p14:creationId xmlns:p14="http://schemas.microsoft.com/office/powerpoint/2010/main" val="80412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7</a:t>
            </a:fld>
            <a:endParaRPr lang="zh-CN" altLang="en-US"/>
          </a:p>
        </p:txBody>
      </p:sp>
    </p:spTree>
    <p:extLst>
      <p:ext uri="{BB962C8B-B14F-4D97-AF65-F5344CB8AC3E}">
        <p14:creationId xmlns:p14="http://schemas.microsoft.com/office/powerpoint/2010/main" val="476816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8</a:t>
            </a:fld>
            <a:endParaRPr lang="zh-CN" altLang="en-US"/>
          </a:p>
        </p:txBody>
      </p:sp>
    </p:spTree>
    <p:extLst>
      <p:ext uri="{BB962C8B-B14F-4D97-AF65-F5344CB8AC3E}">
        <p14:creationId xmlns:p14="http://schemas.microsoft.com/office/powerpoint/2010/main" val="4211226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9</a:t>
            </a:fld>
            <a:endParaRPr lang="zh-CN" altLang="en-US"/>
          </a:p>
        </p:txBody>
      </p:sp>
    </p:spTree>
    <p:extLst>
      <p:ext uri="{BB962C8B-B14F-4D97-AF65-F5344CB8AC3E}">
        <p14:creationId xmlns:p14="http://schemas.microsoft.com/office/powerpoint/2010/main" val="2369152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2022/6/22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2022/6/22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2022/6/22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2022/6/22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2022/6/22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2022/6/22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89082C0-689D-4209-9E18-3BDD1B250EBF}" type="datetimeFigureOut">
              <a:rPr lang="zh-CN" altLang="en-US" smtClean="0"/>
              <a:t>2022/6/22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89082C0-689D-4209-9E18-3BDD1B250EBF}" type="datetimeFigureOut">
              <a:rPr lang="zh-CN" altLang="en-US" smtClean="0"/>
              <a:t>2022/6/22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082C0-689D-4209-9E18-3BDD1B250EBF}" type="datetimeFigureOut">
              <a:rPr lang="zh-CN" altLang="en-US" smtClean="0"/>
              <a:t>2022/6/22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2022/6/22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2022/6/22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082C0-689D-4209-9E18-3BDD1B250EBF}" type="datetimeFigureOut">
              <a:rPr lang="zh-CN" altLang="en-US" smtClean="0"/>
              <a:t>2022/6/22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37CD7-621E-4005-BDE3-43F4FBA8C5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BF7F652-29F9-4954-8DDB-9770B3C14E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36" t="12735" r="8267" b="20762"/>
          <a:stretch/>
        </p:blipFill>
        <p:spPr>
          <a:xfrm>
            <a:off x="-1" y="0"/>
            <a:ext cx="12191999" cy="6858000"/>
          </a:xfrm>
          <a:prstGeom prst="rect">
            <a:avLst/>
          </a:prstGeom>
        </p:spPr>
      </p:pic>
      <p:sp>
        <p:nvSpPr>
          <p:cNvPr id="5" name="矩形 4"/>
          <p:cNvSpPr/>
          <p:nvPr/>
        </p:nvSpPr>
        <p:spPr>
          <a:xfrm>
            <a:off x="-3" y="0"/>
            <a:ext cx="12191999"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68000"/>
                </a:schemeClr>
              </a:solidFill>
            </a:endParaRPr>
          </a:p>
        </p:txBody>
      </p:sp>
      <p:sp>
        <p:nvSpPr>
          <p:cNvPr id="12" name="文本框 11"/>
          <p:cNvSpPr txBox="1"/>
          <p:nvPr/>
        </p:nvSpPr>
        <p:spPr>
          <a:xfrm>
            <a:off x="1812817" y="2255585"/>
            <a:ext cx="8566360" cy="1323439"/>
          </a:xfrm>
          <a:prstGeom prst="rect">
            <a:avLst/>
          </a:prstGeom>
          <a:noFill/>
        </p:spPr>
        <p:txBody>
          <a:bodyPr wrap="square" rtlCol="0">
            <a:spAutoFit/>
          </a:bodyPr>
          <a:lstStyle/>
          <a:p>
            <a:pPr algn="ctr"/>
            <a:r>
              <a:rPr lang="zh-CN" altLang="en-US" sz="8000" b="1" dirty="0">
                <a:solidFill>
                  <a:schemeClr val="lt1"/>
                </a:solidFill>
                <a:latin typeface="楷体" panose="02010609060101010101" pitchFamily="49" charset="-122"/>
                <a:ea typeface="楷体" panose="02010609060101010101" pitchFamily="49" charset="-122"/>
              </a:rPr>
              <a:t>实时提醒人脸监控</a:t>
            </a:r>
          </a:p>
        </p:txBody>
      </p:sp>
      <p:sp>
        <p:nvSpPr>
          <p:cNvPr id="10" name="文本框 9"/>
          <p:cNvSpPr txBox="1"/>
          <p:nvPr/>
        </p:nvSpPr>
        <p:spPr>
          <a:xfrm>
            <a:off x="8041404" y="2669104"/>
            <a:ext cx="404278" cy="1015663"/>
          </a:xfrm>
          <a:prstGeom prst="rect">
            <a:avLst/>
          </a:prstGeom>
          <a:noFill/>
        </p:spPr>
        <p:txBody>
          <a:bodyPr wrap="none" rtlCol="0">
            <a:spAutoFit/>
          </a:bodyPr>
          <a:lstStyle/>
          <a:p>
            <a:r>
              <a:rPr lang="en-US" altLang="zh-CN" sz="6000" b="1" dirty="0">
                <a:solidFill>
                  <a:schemeClr val="lt1"/>
                </a:solidFill>
                <a:latin typeface="Adobe Gothic Std B" panose="020B0800000000000000" pitchFamily="34" charset="-128"/>
              </a:rPr>
              <a:t> </a:t>
            </a:r>
            <a:endParaRPr lang="zh-CN" altLang="en-US" sz="6000" b="1" dirty="0">
              <a:solidFill>
                <a:schemeClr val="lt1"/>
              </a:solidFill>
              <a:latin typeface="Adobe Gothic Std B" panose="020B0800000000000000" pitchFamily="34" charset="-128"/>
            </a:endParaRPr>
          </a:p>
        </p:txBody>
      </p:sp>
      <p:sp>
        <p:nvSpPr>
          <p:cNvPr id="15" name="文本框 14">
            <a:extLst>
              <a:ext uri="{FF2B5EF4-FFF2-40B4-BE49-F238E27FC236}">
                <a16:creationId xmlns:a16="http://schemas.microsoft.com/office/drawing/2014/main" id="{8A574D41-63B7-4C21-AE94-85B0667094BA}"/>
              </a:ext>
            </a:extLst>
          </p:cNvPr>
          <p:cNvSpPr txBox="1"/>
          <p:nvPr/>
        </p:nvSpPr>
        <p:spPr>
          <a:xfrm>
            <a:off x="8618617" y="5428761"/>
            <a:ext cx="2863284" cy="584775"/>
          </a:xfrm>
          <a:prstGeom prst="rect">
            <a:avLst/>
          </a:prstGeom>
          <a:noFill/>
        </p:spPr>
        <p:txBody>
          <a:bodyPr wrap="none" rtlCol="0">
            <a:spAutoFit/>
          </a:bodyPr>
          <a:lstStyle/>
          <a:p>
            <a:r>
              <a:rPr lang="zh-CN" altLang="en-US" sz="3200" b="1" dirty="0">
                <a:solidFill>
                  <a:schemeClr val="lt1"/>
                </a:solidFill>
                <a:latin typeface="楷体" panose="02010609060101010101" pitchFamily="49" charset="-122"/>
                <a:ea typeface="楷体" panose="02010609060101010101" pitchFamily="49" charset="-122"/>
              </a:rPr>
              <a:t>吴雨娟 王鹏博</a:t>
            </a:r>
            <a:endParaRPr lang="en-US" altLang="zh-CN" sz="3200" b="1" dirty="0">
              <a:solidFill>
                <a:schemeClr val="lt1"/>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8106706"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识别阶段：摄像头实时抓取人脸</a:t>
            </a:r>
          </a:p>
        </p:txBody>
      </p:sp>
      <p:sp>
        <p:nvSpPr>
          <p:cNvPr id="8" name="文本框 7"/>
          <p:cNvSpPr txBox="1"/>
          <p:nvPr/>
        </p:nvSpPr>
        <p:spPr>
          <a:xfrm>
            <a:off x="1556003" y="1552321"/>
            <a:ext cx="9079993" cy="95410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通过摄像头持续获得视频数据，再利用</a:t>
            </a:r>
            <a:r>
              <a:rPr lang="en-US" altLang="zh-CN" sz="2800" b="0" dirty="0" err="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haarcascades</a:t>
            </a: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分类器即可实现对人脸的抓取</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1015900"/>
            <a:ext cx="788472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FA776369-EB7C-4AAD-BEE9-1810F463F280}"/>
              </a:ext>
            </a:extLst>
          </p:cNvPr>
          <p:cNvPicPr>
            <a:picLocks noChangeAspect="1"/>
          </p:cNvPicPr>
          <p:nvPr/>
        </p:nvPicPr>
        <p:blipFill>
          <a:blip r:embed="rId3"/>
          <a:stretch>
            <a:fillRect/>
          </a:stretch>
        </p:blipFill>
        <p:spPr>
          <a:xfrm>
            <a:off x="757467" y="3042848"/>
            <a:ext cx="4686954" cy="2922041"/>
          </a:xfrm>
          <a:prstGeom prst="rect">
            <a:avLst/>
          </a:prstGeom>
        </p:spPr>
      </p:pic>
      <p:pic>
        <p:nvPicPr>
          <p:cNvPr id="7" name="图片 6">
            <a:extLst>
              <a:ext uri="{FF2B5EF4-FFF2-40B4-BE49-F238E27FC236}">
                <a16:creationId xmlns:a16="http://schemas.microsoft.com/office/drawing/2014/main" id="{5184BCCB-A813-4890-BF82-CD39C91C27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118" t="20327" r="13098" b="46714"/>
          <a:stretch/>
        </p:blipFill>
        <p:spPr>
          <a:xfrm>
            <a:off x="5947953" y="2716379"/>
            <a:ext cx="5408203" cy="3405745"/>
          </a:xfrm>
          <a:prstGeom prst="rect">
            <a:avLst/>
          </a:prstGeom>
        </p:spPr>
      </p:pic>
    </p:spTree>
    <p:extLst>
      <p:ext uri="{BB962C8B-B14F-4D97-AF65-F5344CB8AC3E}">
        <p14:creationId xmlns:p14="http://schemas.microsoft.com/office/powerpoint/2010/main" val="14794090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8106706"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检测该人脸与库中人脸的匹配度</a:t>
            </a:r>
          </a:p>
        </p:txBody>
      </p:sp>
      <p:sp>
        <p:nvSpPr>
          <p:cNvPr id="8" name="文本框 7"/>
          <p:cNvSpPr txBox="1"/>
          <p:nvPr/>
        </p:nvSpPr>
        <p:spPr>
          <a:xfrm>
            <a:off x="2389848" y="1400148"/>
            <a:ext cx="7412301" cy="95410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利用训练好的模型判断该人脸是否与库中人脸有足够高的匹配度</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1006756"/>
            <a:ext cx="794568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5409CFBB-CDED-41E4-86EA-BAB9A1EDC514}"/>
              </a:ext>
            </a:extLst>
          </p:cNvPr>
          <p:cNvPicPr>
            <a:picLocks noChangeAspect="1"/>
          </p:cNvPicPr>
          <p:nvPr/>
        </p:nvPicPr>
        <p:blipFill>
          <a:blip r:embed="rId3"/>
          <a:stretch>
            <a:fillRect/>
          </a:stretch>
        </p:blipFill>
        <p:spPr>
          <a:xfrm>
            <a:off x="1757673" y="2572025"/>
            <a:ext cx="8676653" cy="3660275"/>
          </a:xfrm>
          <a:prstGeom prst="rect">
            <a:avLst/>
          </a:prstGeom>
        </p:spPr>
      </p:pic>
    </p:spTree>
    <p:extLst>
      <p:ext uri="{BB962C8B-B14F-4D97-AF65-F5344CB8AC3E}">
        <p14:creationId xmlns:p14="http://schemas.microsoft.com/office/powerpoint/2010/main" val="19771716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8111516"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利用</a:t>
            </a:r>
            <a:r>
              <a:rPr lang="en-US" altLang="zh-CN" sz="4400" b="1" dirty="0" err="1">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OneNET</a:t>
            </a:r>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实现物联网应用开发</a:t>
            </a:r>
          </a:p>
        </p:txBody>
      </p:sp>
      <p:sp>
        <p:nvSpPr>
          <p:cNvPr id="8" name="文本框 7"/>
          <p:cNvSpPr txBox="1"/>
          <p:nvPr/>
        </p:nvSpPr>
        <p:spPr>
          <a:xfrm>
            <a:off x="2968407" y="1317199"/>
            <a:ext cx="5651501"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ct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将树莓派与手机进行连接</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997612"/>
            <a:ext cx="860299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35C1BEC-41D8-4638-836E-CC7C8F5474BD}"/>
              </a:ext>
            </a:extLst>
          </p:cNvPr>
          <p:cNvPicPr>
            <a:picLocks noChangeAspect="1"/>
          </p:cNvPicPr>
          <p:nvPr/>
        </p:nvPicPr>
        <p:blipFill>
          <a:blip r:embed="rId3"/>
          <a:stretch>
            <a:fillRect/>
          </a:stretch>
        </p:blipFill>
        <p:spPr>
          <a:xfrm>
            <a:off x="962490" y="2160005"/>
            <a:ext cx="10267019" cy="2108024"/>
          </a:xfrm>
          <a:prstGeom prst="rect">
            <a:avLst/>
          </a:prstGeom>
        </p:spPr>
      </p:pic>
      <p:pic>
        <p:nvPicPr>
          <p:cNvPr id="5" name="图片 4">
            <a:extLst>
              <a:ext uri="{FF2B5EF4-FFF2-40B4-BE49-F238E27FC236}">
                <a16:creationId xmlns:a16="http://schemas.microsoft.com/office/drawing/2014/main" id="{4BCE32A4-9053-F8FB-C665-9C2EB98E24AE}"/>
              </a:ext>
            </a:extLst>
          </p:cNvPr>
          <p:cNvPicPr>
            <a:picLocks noChangeAspect="1"/>
          </p:cNvPicPr>
          <p:nvPr/>
        </p:nvPicPr>
        <p:blipFill>
          <a:blip r:embed="rId4"/>
          <a:stretch>
            <a:fillRect/>
          </a:stretch>
        </p:blipFill>
        <p:spPr>
          <a:xfrm>
            <a:off x="1339255" y="4754214"/>
            <a:ext cx="9762066" cy="1044030"/>
          </a:xfrm>
          <a:prstGeom prst="rect">
            <a:avLst/>
          </a:prstGeom>
        </p:spPr>
      </p:pic>
    </p:spTree>
    <p:extLst>
      <p:ext uri="{BB962C8B-B14F-4D97-AF65-F5344CB8AC3E}">
        <p14:creationId xmlns:p14="http://schemas.microsoft.com/office/powerpoint/2010/main" val="36525634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4716356" cy="769441"/>
          </a:xfrm>
          <a:prstGeom prst="rect">
            <a:avLst/>
          </a:prstGeom>
          <a:noFill/>
        </p:spPr>
        <p:txBody>
          <a:bodyPr wrap="none" rtlCol="0">
            <a:spAutoFit/>
          </a:bodyPr>
          <a:lstStyle/>
          <a:p>
            <a:r>
              <a:rPr lang="en-US" altLang="zh-CN" sz="4400" b="1" dirty="0" err="1">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OneNET</a:t>
            </a:r>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数据流设计</a:t>
            </a:r>
          </a:p>
        </p:txBody>
      </p:sp>
      <p:sp>
        <p:nvSpPr>
          <p:cNvPr id="8" name="文本框 7"/>
          <p:cNvSpPr txBox="1"/>
          <p:nvPr/>
        </p:nvSpPr>
        <p:spPr>
          <a:xfrm>
            <a:off x="1406092" y="1247107"/>
            <a:ext cx="5651501" cy="1815882"/>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ct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有</a:t>
            </a:r>
            <a:r>
              <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3</a:t>
            </a: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个数据流。</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ctr"/>
            <a:r>
              <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monitor</a:t>
            </a: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用于传输提示信息；</a:t>
            </a:r>
            <a:r>
              <a:rPr lang="en-US" altLang="zh-CN" sz="2800" b="0" dirty="0" err="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pName</a:t>
            </a: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用于传输当前检测到的人脸的</a:t>
            </a:r>
            <a:r>
              <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id</a:t>
            </a: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en-US" altLang="zh-CN" sz="2800" b="0" dirty="0" err="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img</a:t>
            </a: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用于传输当前拍摄到的图片。</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997612"/>
            <a:ext cx="4945704"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AF463296-BB4B-69BA-5CA0-82D0DFBF1D38}"/>
              </a:ext>
            </a:extLst>
          </p:cNvPr>
          <p:cNvPicPr>
            <a:picLocks noChangeAspect="1"/>
          </p:cNvPicPr>
          <p:nvPr/>
        </p:nvPicPr>
        <p:blipFill>
          <a:blip r:embed="rId3"/>
          <a:stretch>
            <a:fillRect/>
          </a:stretch>
        </p:blipFill>
        <p:spPr>
          <a:xfrm>
            <a:off x="656946" y="3428999"/>
            <a:ext cx="7418817" cy="2925081"/>
          </a:xfrm>
          <a:prstGeom prst="rect">
            <a:avLst/>
          </a:prstGeom>
        </p:spPr>
      </p:pic>
      <p:pic>
        <p:nvPicPr>
          <p:cNvPr id="10" name="图片 9">
            <a:extLst>
              <a:ext uri="{FF2B5EF4-FFF2-40B4-BE49-F238E27FC236}">
                <a16:creationId xmlns:a16="http://schemas.microsoft.com/office/drawing/2014/main" id="{C1B24DA9-3506-76D4-05D0-3593C2A2A5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9908" y="524244"/>
            <a:ext cx="2681313" cy="5809511"/>
          </a:xfrm>
          <a:prstGeom prst="rect">
            <a:avLst/>
          </a:prstGeom>
        </p:spPr>
      </p:pic>
    </p:spTree>
    <p:extLst>
      <p:ext uri="{BB962C8B-B14F-4D97-AF65-F5344CB8AC3E}">
        <p14:creationId xmlns:p14="http://schemas.microsoft.com/office/powerpoint/2010/main" val="42097650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9804287"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在手机端实时显示截取照片与识别结果</a:t>
            </a: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flipV="1">
            <a:off x="318754" y="997614"/>
            <a:ext cx="9737044" cy="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174BF59-35B1-4F21-B7D6-B21B27EF5844}"/>
              </a:ext>
            </a:extLst>
          </p:cNvPr>
          <p:cNvPicPr>
            <a:picLocks noChangeAspect="1"/>
          </p:cNvPicPr>
          <p:nvPr/>
        </p:nvPicPr>
        <p:blipFill>
          <a:blip r:embed="rId3"/>
          <a:stretch>
            <a:fillRect/>
          </a:stretch>
        </p:blipFill>
        <p:spPr>
          <a:xfrm>
            <a:off x="2724895" y="2768774"/>
            <a:ext cx="6458837" cy="1854170"/>
          </a:xfrm>
          <a:prstGeom prst="rect">
            <a:avLst/>
          </a:prstGeom>
        </p:spPr>
      </p:pic>
      <p:pic>
        <p:nvPicPr>
          <p:cNvPr id="4" name="图片 3">
            <a:extLst>
              <a:ext uri="{FF2B5EF4-FFF2-40B4-BE49-F238E27FC236}">
                <a16:creationId xmlns:a16="http://schemas.microsoft.com/office/drawing/2014/main" id="{CA29E3FF-83FB-419F-90C6-D69D3FCDE997}"/>
              </a:ext>
            </a:extLst>
          </p:cNvPr>
          <p:cNvPicPr>
            <a:picLocks noChangeAspect="1"/>
          </p:cNvPicPr>
          <p:nvPr/>
        </p:nvPicPr>
        <p:blipFill>
          <a:blip r:embed="rId4"/>
          <a:stretch>
            <a:fillRect/>
          </a:stretch>
        </p:blipFill>
        <p:spPr>
          <a:xfrm>
            <a:off x="2024108" y="5053324"/>
            <a:ext cx="8428069" cy="1078793"/>
          </a:xfrm>
          <a:prstGeom prst="rect">
            <a:avLst/>
          </a:prstGeom>
        </p:spPr>
      </p:pic>
      <p:sp>
        <p:nvSpPr>
          <p:cNvPr id="8" name="文本框 7">
            <a:extLst>
              <a:ext uri="{FF2B5EF4-FFF2-40B4-BE49-F238E27FC236}">
                <a16:creationId xmlns:a16="http://schemas.microsoft.com/office/drawing/2014/main" id="{A4BDDF6E-7C6F-47DF-87A9-98235C1F6FF2}"/>
              </a:ext>
            </a:extLst>
          </p:cNvPr>
          <p:cNvSpPr txBox="1"/>
          <p:nvPr/>
        </p:nvSpPr>
        <p:spPr>
          <a:xfrm>
            <a:off x="2937959" y="1477285"/>
            <a:ext cx="6311999" cy="95410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在手机端即可实时显示截取到的照片和对应的识别结果</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799173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5280613"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实现远程监控与提醒</a:t>
            </a:r>
          </a:p>
        </p:txBody>
      </p:sp>
      <p:sp>
        <p:nvSpPr>
          <p:cNvPr id="8" name="文本框 7"/>
          <p:cNvSpPr txBox="1"/>
          <p:nvPr/>
        </p:nvSpPr>
        <p:spPr>
          <a:xfrm>
            <a:off x="5059681" y="1355249"/>
            <a:ext cx="6015674" cy="95410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一旦摄像头捕捉到人脸，在手机软件端即可接收到相应提醒和识别结果</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997612"/>
            <a:ext cx="5132812"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7FA00268-F4F2-473C-A84F-350D62A8F7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1112"/>
          <a:stretch/>
        </p:blipFill>
        <p:spPr>
          <a:xfrm>
            <a:off x="1216241" y="1355249"/>
            <a:ext cx="2348512" cy="3505299"/>
          </a:xfrm>
          <a:prstGeom prst="rect">
            <a:avLst/>
          </a:prstGeom>
        </p:spPr>
      </p:pic>
      <p:pic>
        <p:nvPicPr>
          <p:cNvPr id="7" name="图片 6">
            <a:extLst>
              <a:ext uri="{FF2B5EF4-FFF2-40B4-BE49-F238E27FC236}">
                <a16:creationId xmlns:a16="http://schemas.microsoft.com/office/drawing/2014/main" id="{6B146298-6863-4604-983C-113D67500C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49970"/>
          <a:stretch/>
        </p:blipFill>
        <p:spPr>
          <a:xfrm>
            <a:off x="8753503" y="2666992"/>
            <a:ext cx="2321852" cy="2516891"/>
          </a:xfrm>
          <a:prstGeom prst="rect">
            <a:avLst/>
          </a:prstGeom>
        </p:spPr>
      </p:pic>
      <p:pic>
        <p:nvPicPr>
          <p:cNvPr id="4" name="图片 3">
            <a:extLst>
              <a:ext uri="{FF2B5EF4-FFF2-40B4-BE49-F238E27FC236}">
                <a16:creationId xmlns:a16="http://schemas.microsoft.com/office/drawing/2014/main" id="{3565AA01-D4C4-5B24-4D8D-5F8C199412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1566" y="2680960"/>
            <a:ext cx="2044747" cy="2475523"/>
          </a:xfrm>
          <a:prstGeom prst="rect">
            <a:avLst/>
          </a:prstGeom>
        </p:spPr>
      </p:pic>
      <p:pic>
        <p:nvPicPr>
          <p:cNvPr id="9" name="图片 8">
            <a:extLst>
              <a:ext uri="{FF2B5EF4-FFF2-40B4-BE49-F238E27FC236}">
                <a16:creationId xmlns:a16="http://schemas.microsoft.com/office/drawing/2014/main" id="{186E3008-1CFC-591E-914F-F1951323E3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6242" y="5406972"/>
            <a:ext cx="2298100" cy="781012"/>
          </a:xfrm>
          <a:prstGeom prst="rect">
            <a:avLst/>
          </a:prstGeom>
        </p:spPr>
      </p:pic>
      <p:pic>
        <p:nvPicPr>
          <p:cNvPr id="12" name="图片 11">
            <a:extLst>
              <a:ext uri="{FF2B5EF4-FFF2-40B4-BE49-F238E27FC236}">
                <a16:creationId xmlns:a16="http://schemas.microsoft.com/office/drawing/2014/main" id="{E88B5799-5600-F263-E802-F410F9D296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1565" y="5500980"/>
            <a:ext cx="2044747" cy="610768"/>
          </a:xfrm>
          <a:prstGeom prst="rect">
            <a:avLst/>
          </a:prstGeom>
        </p:spPr>
      </p:pic>
      <p:pic>
        <p:nvPicPr>
          <p:cNvPr id="14" name="图片 13">
            <a:extLst>
              <a:ext uri="{FF2B5EF4-FFF2-40B4-BE49-F238E27FC236}">
                <a16:creationId xmlns:a16="http://schemas.microsoft.com/office/drawing/2014/main" id="{B0D69C7E-3920-2EF6-010C-31A6CE27321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19287" y="5500980"/>
            <a:ext cx="2356068" cy="687003"/>
          </a:xfrm>
          <a:prstGeom prst="rect">
            <a:avLst/>
          </a:prstGeom>
        </p:spPr>
      </p:pic>
    </p:spTree>
    <p:extLst>
      <p:ext uri="{BB962C8B-B14F-4D97-AF65-F5344CB8AC3E}">
        <p14:creationId xmlns:p14="http://schemas.microsoft.com/office/powerpoint/2010/main" val="23453410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3579826"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产品应用场景</a:t>
            </a: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961036"/>
            <a:ext cx="351258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7" name="文本框 236">
            <a:extLst>
              <a:ext uri="{FF2B5EF4-FFF2-40B4-BE49-F238E27FC236}">
                <a16:creationId xmlns:a16="http://schemas.microsoft.com/office/drawing/2014/main" id="{6D788094-E4FF-43C9-BE14-E01FD519B210}"/>
              </a:ext>
            </a:extLst>
          </p:cNvPr>
          <p:cNvSpPr txBox="1"/>
          <p:nvPr/>
        </p:nvSpPr>
        <p:spPr>
          <a:xfrm>
            <a:off x="428573" y="1521577"/>
            <a:ext cx="6167536" cy="3970318"/>
          </a:xfrm>
          <a:prstGeom prst="rect">
            <a:avLst/>
          </a:prstGeom>
          <a:noFill/>
        </p:spPr>
        <p:txBody>
          <a:bodyPr wrap="square" rtlCol="0">
            <a:spAutoFit/>
          </a:bodyPr>
          <a:lstStyle/>
          <a:p>
            <a:endParaRPr lang="en-US" altLang="zh-CN" sz="800" dirty="0">
              <a:latin typeface="楷体" panose="02010609060101010101" pitchFamily="49" charset="-122"/>
              <a:ea typeface="楷体" panose="02010609060101010101" pitchFamily="49" charset="-122"/>
            </a:endParaRPr>
          </a:p>
          <a:p>
            <a:r>
              <a:rPr lang="zh-CN" altLang="en-US" sz="28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lang="zh-CN" altLang="en-US"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本项目实现了一个小巧且便于移动的实时监控设备，其特殊之处在于可以进行人脸识别并在手机端进行实时提醒，显示拍摄到的照片和识别出的</a:t>
            </a:r>
            <a:r>
              <a:rPr lang="en-US" altLang="zh-CN"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id</a:t>
            </a:r>
            <a:r>
              <a:rPr lang="zh-CN" altLang="en-US"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。一旦识别出库中没有的人脸时也会进行特殊提示。</a:t>
            </a:r>
            <a:endParaRPr lang="en-US" altLang="zh-CN"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r>
              <a:rPr lang="en-US" altLang="zh-CN"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lang="zh-CN" altLang="en-US"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该产品可以放置在宿舍、教室、公司等环境中，用于监控特定人员的活动和防范外来人员的闯入。后续还可以与打卡设备、门禁等硬件设备相结合，从而更好地实现权限管理。</a:t>
            </a:r>
            <a:endParaRPr lang="en-US" altLang="zh-CN"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F7F96D09-D225-A3C7-8FE6-767862287C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71" t="21120" r="25809" b="25419"/>
          <a:stretch/>
        </p:blipFill>
        <p:spPr>
          <a:xfrm>
            <a:off x="7213523" y="2059128"/>
            <a:ext cx="4549904" cy="3059904"/>
          </a:xfrm>
          <a:prstGeom prst="rect">
            <a:avLst/>
          </a:prstGeom>
        </p:spPr>
      </p:pic>
    </p:spTree>
    <p:extLst>
      <p:ext uri="{BB962C8B-B14F-4D97-AF65-F5344CB8AC3E}">
        <p14:creationId xmlns:p14="http://schemas.microsoft.com/office/powerpoint/2010/main" val="33440372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2448106"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小组分工</a:t>
            </a: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flipV="1">
            <a:off x="318754" y="939355"/>
            <a:ext cx="2380863" cy="2168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7" name="文本框 236">
            <a:extLst>
              <a:ext uri="{FF2B5EF4-FFF2-40B4-BE49-F238E27FC236}">
                <a16:creationId xmlns:a16="http://schemas.microsoft.com/office/drawing/2014/main" id="{6D788094-E4FF-43C9-BE14-E01FD519B210}"/>
              </a:ext>
            </a:extLst>
          </p:cNvPr>
          <p:cNvSpPr txBox="1"/>
          <p:nvPr/>
        </p:nvSpPr>
        <p:spPr>
          <a:xfrm>
            <a:off x="2347803" y="2012073"/>
            <a:ext cx="7496394" cy="2369880"/>
          </a:xfrm>
          <a:prstGeom prst="rect">
            <a:avLst/>
          </a:prstGeom>
          <a:noFill/>
        </p:spPr>
        <p:txBody>
          <a:bodyPr wrap="square" rtlCol="0">
            <a:spAutoFit/>
          </a:bodyPr>
          <a:lstStyle/>
          <a:p>
            <a:endParaRPr lang="en-US" altLang="zh-CN" sz="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r>
              <a:rPr lang="zh-CN" altLang="en-US"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吴雨娟：</a:t>
            </a:r>
            <a:r>
              <a:rPr lang="en-US" altLang="zh-CN" sz="2800" dirty="0" err="1">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OneNET</a:t>
            </a:r>
            <a:r>
              <a:rPr lang="zh-CN" altLang="en-US"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连接代码实现、期末作品报告</a:t>
            </a:r>
            <a:r>
              <a:rPr lang="en-US" altLang="zh-CN"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lang="zh-CN" altLang="en-US"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撰写、视频拍摄剪辑</a:t>
            </a:r>
            <a:endParaRPr lang="en-US" altLang="zh-CN"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endParaRPr lang="en-US" altLang="zh-CN"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r>
              <a:rPr lang="zh-CN" altLang="en-US"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王鹏博：人脸识别监控代码实现、产品包装制</a:t>
            </a:r>
            <a:r>
              <a:rPr lang="en-US" altLang="zh-CN"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lang="zh-CN" altLang="en-US"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作、</a:t>
            </a:r>
            <a:r>
              <a:rPr lang="en-US" altLang="zh-CN"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PPT</a:t>
            </a:r>
            <a:r>
              <a:rPr lang="zh-CN" altLang="en-US"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制作、视频拍摄剪辑</a:t>
            </a:r>
            <a:endParaRPr lang="en-US" altLang="zh-CN" sz="2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656844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BF7F652-29F9-4954-8DDB-9770B3C14E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36" t="12735" r="8267" b="20762"/>
          <a:stretch/>
        </p:blipFill>
        <p:spPr>
          <a:xfrm>
            <a:off x="-1" y="0"/>
            <a:ext cx="12191999" cy="6858000"/>
          </a:xfrm>
          <a:prstGeom prst="rect">
            <a:avLst/>
          </a:prstGeom>
        </p:spPr>
      </p:pic>
      <p:sp>
        <p:nvSpPr>
          <p:cNvPr id="5" name="矩形 4"/>
          <p:cNvSpPr/>
          <p:nvPr/>
        </p:nvSpPr>
        <p:spPr>
          <a:xfrm>
            <a:off x="-2" y="2582"/>
            <a:ext cx="12191999"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alpha val="68000"/>
                </a:schemeClr>
              </a:solidFill>
            </a:endParaRPr>
          </a:p>
        </p:txBody>
      </p:sp>
      <p:sp>
        <p:nvSpPr>
          <p:cNvPr id="10" name="文本框 9"/>
          <p:cNvSpPr txBox="1"/>
          <p:nvPr/>
        </p:nvSpPr>
        <p:spPr>
          <a:xfrm>
            <a:off x="8041404" y="2669104"/>
            <a:ext cx="404278" cy="1015663"/>
          </a:xfrm>
          <a:prstGeom prst="rect">
            <a:avLst/>
          </a:prstGeom>
          <a:noFill/>
        </p:spPr>
        <p:txBody>
          <a:bodyPr wrap="none" rtlCol="0">
            <a:spAutoFit/>
          </a:bodyPr>
          <a:lstStyle/>
          <a:p>
            <a:r>
              <a:rPr lang="en-US" altLang="zh-CN" sz="6000" b="1" dirty="0">
                <a:solidFill>
                  <a:schemeClr val="lt1"/>
                </a:solidFill>
                <a:latin typeface="Adobe Gothic Std B" panose="020B0800000000000000" pitchFamily="34" charset="-128"/>
              </a:rPr>
              <a:t> </a:t>
            </a:r>
            <a:endParaRPr lang="zh-CN" altLang="en-US" sz="6000" b="1" dirty="0">
              <a:solidFill>
                <a:schemeClr val="lt1"/>
              </a:solidFill>
              <a:latin typeface="Adobe Gothic Std B" panose="020B0800000000000000" pitchFamily="34" charset="-128"/>
            </a:endParaRPr>
          </a:p>
        </p:txBody>
      </p:sp>
      <p:sp>
        <p:nvSpPr>
          <p:cNvPr id="7" name="文本框 6">
            <a:extLst>
              <a:ext uri="{FF2B5EF4-FFF2-40B4-BE49-F238E27FC236}">
                <a16:creationId xmlns:a16="http://schemas.microsoft.com/office/drawing/2014/main" id="{94099EB8-D5A0-4672-B960-6AB97F968D09}"/>
              </a:ext>
            </a:extLst>
          </p:cNvPr>
          <p:cNvSpPr txBox="1"/>
          <p:nvPr/>
        </p:nvSpPr>
        <p:spPr>
          <a:xfrm>
            <a:off x="3054138" y="2373502"/>
            <a:ext cx="6083717" cy="1862048"/>
          </a:xfrm>
          <a:prstGeom prst="rect">
            <a:avLst/>
          </a:prstGeom>
          <a:noFill/>
        </p:spPr>
        <p:txBody>
          <a:bodyPr wrap="none" rtlCol="0">
            <a:spAutoFit/>
          </a:bodyPr>
          <a:lstStyle/>
          <a:p>
            <a:r>
              <a:rPr lang="zh-CN" altLang="en-US" sz="11500" b="1" dirty="0">
                <a:solidFill>
                  <a:schemeClr val="lt1"/>
                </a:solidFill>
                <a:latin typeface="楷体" panose="02010609060101010101" pitchFamily="49" charset="-122"/>
                <a:ea typeface="楷体" panose="02010609060101010101" pitchFamily="49" charset="-122"/>
              </a:rPr>
              <a:t>感谢观看</a:t>
            </a:r>
          </a:p>
        </p:txBody>
      </p:sp>
    </p:spTree>
    <p:extLst>
      <p:ext uri="{BB962C8B-B14F-4D97-AF65-F5344CB8AC3E}">
        <p14:creationId xmlns:p14="http://schemas.microsoft.com/office/powerpoint/2010/main" val="85317402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4788" y="185593"/>
            <a:ext cx="1316386" cy="769441"/>
          </a:xfrm>
          <a:prstGeom prst="rect">
            <a:avLst/>
          </a:prstGeom>
          <a:noFill/>
        </p:spPr>
        <p:txBody>
          <a:bodyPr wrap="none" rtlCol="0">
            <a:spAutoFit/>
          </a:bodyPr>
          <a:lstStyle/>
          <a:p>
            <a:r>
              <a:rPr lang="zh-CN" altLang="en-US" sz="4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目录</a:t>
            </a:r>
          </a:p>
        </p:txBody>
      </p:sp>
      <p:sp>
        <p:nvSpPr>
          <p:cNvPr id="3" name="矩形 2"/>
          <p:cNvSpPr/>
          <p:nvPr/>
        </p:nvSpPr>
        <p:spPr>
          <a:xfrm flipV="1">
            <a:off x="607833" y="935436"/>
            <a:ext cx="111646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19229" y="2739073"/>
            <a:ext cx="4005495"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tx1"/>
                </a:solidFill>
                <a:latin typeface="楷体" panose="02010609060101010101" pitchFamily="49" charset="-122"/>
                <a:ea typeface="楷体" panose="02010609060101010101" pitchFamily="49" charset="-122"/>
              </a:rPr>
              <a:t>技术路线介绍</a:t>
            </a:r>
            <a:endParaRPr lang="en-US" altLang="zh-CN" sz="2800" dirty="0">
              <a:solidFill>
                <a:schemeClr val="tx1"/>
              </a:solidFill>
              <a:latin typeface="楷体" panose="02010609060101010101" pitchFamily="49" charset="-122"/>
              <a:ea typeface="楷体" panose="02010609060101010101" pitchFamily="49" charset="-122"/>
            </a:endParaRPr>
          </a:p>
        </p:txBody>
      </p:sp>
      <p:sp>
        <p:nvSpPr>
          <p:cNvPr id="8" name="文本框 7"/>
          <p:cNvSpPr txBox="1"/>
          <p:nvPr/>
        </p:nvSpPr>
        <p:spPr>
          <a:xfrm>
            <a:off x="4019230" y="1838617"/>
            <a:ext cx="4284170"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tx1"/>
                </a:solidFill>
                <a:latin typeface="楷体" panose="02010609060101010101" pitchFamily="49" charset="-122"/>
                <a:ea typeface="楷体" panose="02010609060101010101" pitchFamily="49" charset="-122"/>
              </a:rPr>
              <a:t>项目简介与展示</a:t>
            </a:r>
            <a:endParaRPr lang="en-US" altLang="zh-CN" sz="2800" dirty="0">
              <a:solidFill>
                <a:schemeClr val="tx1"/>
              </a:solidFill>
              <a:latin typeface="楷体" panose="02010609060101010101" pitchFamily="49" charset="-122"/>
              <a:ea typeface="楷体" panose="02010609060101010101" pitchFamily="49" charset="-122"/>
            </a:endParaRPr>
          </a:p>
        </p:txBody>
      </p:sp>
      <p:sp>
        <p:nvSpPr>
          <p:cNvPr id="9" name="文本框 8"/>
          <p:cNvSpPr txBox="1"/>
          <p:nvPr/>
        </p:nvSpPr>
        <p:spPr>
          <a:xfrm>
            <a:off x="4019229" y="3637557"/>
            <a:ext cx="4153541"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tx1"/>
                </a:solidFill>
                <a:latin typeface="楷体" panose="02010609060101010101" pitchFamily="49" charset="-122"/>
                <a:ea typeface="楷体" panose="02010609060101010101" pitchFamily="49" charset="-122"/>
              </a:rPr>
              <a:t>产品应用场景</a:t>
            </a:r>
            <a:endParaRPr lang="en-US" altLang="zh-CN" sz="2800" dirty="0">
              <a:solidFill>
                <a:schemeClr val="tx1"/>
              </a:solidFill>
              <a:latin typeface="楷体" panose="02010609060101010101" pitchFamily="49" charset="-122"/>
              <a:ea typeface="楷体" panose="02010609060101010101" pitchFamily="49" charset="-122"/>
            </a:endParaRPr>
          </a:p>
        </p:txBody>
      </p:sp>
      <p:sp>
        <p:nvSpPr>
          <p:cNvPr id="11" name="文本框 10"/>
          <p:cNvSpPr txBox="1"/>
          <p:nvPr/>
        </p:nvSpPr>
        <p:spPr>
          <a:xfrm>
            <a:off x="3328014" y="1813901"/>
            <a:ext cx="598241" cy="584775"/>
          </a:xfrm>
          <a:prstGeom prst="rect">
            <a:avLst/>
          </a:prstGeom>
          <a:noFill/>
        </p:spPr>
        <p:txBody>
          <a:bodyPr wrap="none" rtlCol="0">
            <a:spAutoFit/>
          </a:bodyPr>
          <a:lstStyle/>
          <a:p>
            <a:r>
              <a:rPr lang="en-US" altLang="zh-CN" sz="3200" b="1" dirty="0">
                <a:ea typeface="楷体" panose="02010609060101010101" pitchFamily="49" charset="-122"/>
              </a:rPr>
              <a:t>01</a:t>
            </a:r>
            <a:endParaRPr lang="zh-CN" altLang="en-US" sz="3200" b="1" dirty="0">
              <a:ea typeface="楷体" panose="02010609060101010101" pitchFamily="49" charset="-122"/>
            </a:endParaRPr>
          </a:p>
        </p:txBody>
      </p:sp>
      <p:sp>
        <p:nvSpPr>
          <p:cNvPr id="12" name="文本框 11"/>
          <p:cNvSpPr txBox="1"/>
          <p:nvPr/>
        </p:nvSpPr>
        <p:spPr>
          <a:xfrm>
            <a:off x="3328013" y="2715396"/>
            <a:ext cx="598241" cy="584775"/>
          </a:xfrm>
          <a:prstGeom prst="rect">
            <a:avLst/>
          </a:prstGeom>
          <a:noFill/>
        </p:spPr>
        <p:txBody>
          <a:bodyPr wrap="none" rtlCol="0">
            <a:spAutoFit/>
          </a:bodyPr>
          <a:lstStyle/>
          <a:p>
            <a:r>
              <a:rPr lang="en-US" altLang="zh-CN" sz="3200" b="1" dirty="0">
                <a:ea typeface="楷体" panose="02010609060101010101" pitchFamily="49" charset="-122"/>
              </a:rPr>
              <a:t>02</a:t>
            </a:r>
            <a:endParaRPr lang="zh-CN" altLang="en-US" sz="3200" b="1" dirty="0">
              <a:ea typeface="楷体" panose="02010609060101010101" pitchFamily="49" charset="-122"/>
            </a:endParaRPr>
          </a:p>
        </p:txBody>
      </p:sp>
      <p:sp>
        <p:nvSpPr>
          <p:cNvPr id="13" name="文本框 12"/>
          <p:cNvSpPr txBox="1"/>
          <p:nvPr/>
        </p:nvSpPr>
        <p:spPr>
          <a:xfrm>
            <a:off x="3328014" y="3616892"/>
            <a:ext cx="598241" cy="584775"/>
          </a:xfrm>
          <a:prstGeom prst="rect">
            <a:avLst/>
          </a:prstGeom>
          <a:noFill/>
        </p:spPr>
        <p:txBody>
          <a:bodyPr wrap="none" rtlCol="0">
            <a:spAutoFit/>
          </a:bodyPr>
          <a:lstStyle/>
          <a:p>
            <a:r>
              <a:rPr lang="en-US" altLang="zh-CN" sz="3200" b="1" dirty="0">
                <a:ea typeface="楷体" panose="02010609060101010101" pitchFamily="49" charset="-122"/>
              </a:rPr>
              <a:t>03</a:t>
            </a:r>
            <a:endParaRPr lang="zh-CN" altLang="en-US" sz="3200" b="1" dirty="0">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2448106"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项目简介</a:t>
            </a:r>
          </a:p>
        </p:txBody>
      </p:sp>
      <p:sp>
        <p:nvSpPr>
          <p:cNvPr id="8" name="文本框 7"/>
          <p:cNvSpPr txBox="1"/>
          <p:nvPr/>
        </p:nvSpPr>
        <p:spPr>
          <a:xfrm>
            <a:off x="6708488" y="1012954"/>
            <a:ext cx="4839079" cy="4832092"/>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我们利用树莓派和摄像头实现了一个可以远程实时提醒的人脸监控设备。它由充电宝进行供电，可以独立工作在任何有网络连接的地方。</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l"/>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使用者们可以将自己的人脸信息录入设备，该设备在拍摄到人脸时即可在手机端显示实时照片和对应姓名。一旦识别出库中没有的人脸时也会在手机端发出特殊提醒。</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1000222"/>
            <a:ext cx="22764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CA8B5D57-BCD6-4081-BC65-1B430F2B2B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71" t="21120" r="25809" b="25419"/>
          <a:stretch/>
        </p:blipFill>
        <p:spPr>
          <a:xfrm>
            <a:off x="644433" y="1680771"/>
            <a:ext cx="5451567" cy="3666291"/>
          </a:xfrm>
          <a:prstGeom prst="rect">
            <a:avLst/>
          </a:prstGeom>
        </p:spPr>
      </p:pic>
    </p:spTree>
    <p:extLst>
      <p:ext uri="{BB962C8B-B14F-4D97-AF65-F5344CB8AC3E}">
        <p14:creationId xmlns:p14="http://schemas.microsoft.com/office/powerpoint/2010/main" val="36682990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3579826"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产品展示视频</a:t>
            </a:r>
          </a:p>
        </p:txBody>
      </p:sp>
      <p:sp>
        <p:nvSpPr>
          <p:cNvPr id="8" name="文本框 7"/>
          <p:cNvSpPr txBox="1"/>
          <p:nvPr/>
        </p:nvSpPr>
        <p:spPr>
          <a:xfrm>
            <a:off x="2725782" y="2551837"/>
            <a:ext cx="6740435" cy="1754326"/>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ctr"/>
            <a:r>
              <a:rPr lang="zh-CN" altLang="en-US" sz="54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下面让我们一起欣赏本产品的展示视频</a:t>
            </a:r>
            <a:endParaRPr lang="en-US" altLang="zh-CN" sz="54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1000222"/>
            <a:ext cx="340851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2224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3579826"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总体技术路线</a:t>
            </a: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975476"/>
            <a:ext cx="3417223"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F63C89E8-E91F-4DB7-8A17-D1B50CAEE388}"/>
              </a:ext>
            </a:extLst>
          </p:cNvPr>
          <p:cNvGraphicFramePr>
            <a:graphicFrameLocks noGrp="1"/>
          </p:cNvGraphicFramePr>
          <p:nvPr>
            <p:extLst>
              <p:ext uri="{D42A27DB-BD31-4B8C-83A1-F6EECF244321}">
                <p14:modId xmlns:p14="http://schemas.microsoft.com/office/powerpoint/2010/main" val="3328166066"/>
              </p:ext>
            </p:extLst>
          </p:nvPr>
        </p:nvGraphicFramePr>
        <p:xfrm>
          <a:off x="2752512" y="1410790"/>
          <a:ext cx="6923314" cy="4696092"/>
        </p:xfrm>
        <a:graphic>
          <a:graphicData uri="http://schemas.openxmlformats.org/drawingml/2006/table">
            <a:tbl>
              <a:tblPr>
                <a:tableStyleId>{5C22544A-7EE6-4342-B048-85BDC9FD1C3A}</a:tableStyleId>
              </a:tblPr>
              <a:tblGrid>
                <a:gridCol w="2864166">
                  <a:extLst>
                    <a:ext uri="{9D8B030D-6E8A-4147-A177-3AD203B41FA5}">
                      <a16:colId xmlns:a16="http://schemas.microsoft.com/office/drawing/2014/main" val="4160493997"/>
                    </a:ext>
                  </a:extLst>
                </a:gridCol>
                <a:gridCol w="4059148">
                  <a:extLst>
                    <a:ext uri="{9D8B030D-6E8A-4147-A177-3AD203B41FA5}">
                      <a16:colId xmlns:a16="http://schemas.microsoft.com/office/drawing/2014/main" val="3302128964"/>
                    </a:ext>
                  </a:extLst>
                </a:gridCol>
              </a:tblGrid>
              <a:tr h="782682">
                <a:tc>
                  <a:txBody>
                    <a:bodyPr/>
                    <a:lstStyle/>
                    <a:p>
                      <a:pPr algn="ctr">
                        <a:spcAft>
                          <a:spcPts val="0"/>
                        </a:spcAft>
                      </a:pPr>
                      <a:r>
                        <a:rPr lang="zh-CN" sz="2400" b="1" kern="1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项目</a:t>
                      </a:r>
                      <a:endParaRPr lang="zh-CN" sz="2400" b="1" kern="1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9525" marB="0" anchor="ctr"/>
                </a:tc>
                <a:tc>
                  <a:txBody>
                    <a:bodyPr/>
                    <a:lstStyle/>
                    <a:p>
                      <a:pPr algn="ctr">
                        <a:spcAft>
                          <a:spcPts val="0"/>
                        </a:spcAft>
                      </a:pPr>
                      <a:r>
                        <a:rPr lang="zh-CN" sz="2400" b="1" kern="1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技术</a:t>
                      </a:r>
                      <a:endParaRPr lang="zh-CN" sz="2400" b="1" kern="1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698028375"/>
                  </a:ext>
                </a:extLst>
              </a:tr>
              <a:tr h="782682">
                <a:tc>
                  <a:txBody>
                    <a:bodyPr/>
                    <a:lstStyle/>
                    <a:p>
                      <a:pPr algn="ctr">
                        <a:spcAft>
                          <a:spcPts val="0"/>
                        </a:spcAft>
                      </a:pPr>
                      <a:r>
                        <a:rPr lang="zh-CN" altLang="en-US" sz="2400" kern="100" dirty="0">
                          <a:effectLst/>
                          <a:latin typeface="+mn-lt"/>
                          <a:ea typeface="楷体" panose="02010609060101010101" pitchFamily="49" charset="-122"/>
                        </a:rPr>
                        <a:t>人脸检测</a:t>
                      </a:r>
                      <a:endParaRPr lang="zh-CN" sz="2400" kern="100" dirty="0">
                        <a:effectLst/>
                        <a:latin typeface="+mn-lt"/>
                        <a:ea typeface="楷体" panose="02010609060101010101" pitchFamily="49" charset="-122"/>
                        <a:cs typeface="Times New Roman" panose="02020603050405020304" pitchFamily="18" charset="0"/>
                      </a:endParaRPr>
                    </a:p>
                  </a:txBody>
                  <a:tcPr marL="68580" marR="68580" marT="9525" marB="0" anchor="ctr"/>
                </a:tc>
                <a:tc>
                  <a:txBody>
                    <a:bodyPr/>
                    <a:lstStyle/>
                    <a:p>
                      <a:pPr algn="ctr">
                        <a:spcAft>
                          <a:spcPts val="0"/>
                        </a:spcAft>
                      </a:pPr>
                      <a:r>
                        <a:rPr lang="zh-CN" altLang="en-US" sz="2400" kern="100" dirty="0">
                          <a:effectLst/>
                          <a:latin typeface="+mn-lt"/>
                          <a:ea typeface="楷体" panose="02010609060101010101" pitchFamily="49" charset="-122"/>
                        </a:rPr>
                        <a:t>基于</a:t>
                      </a:r>
                      <a:r>
                        <a:rPr lang="en-US" altLang="zh-CN" sz="2400" kern="100" dirty="0" err="1">
                          <a:effectLst/>
                          <a:latin typeface="+mn-lt"/>
                          <a:ea typeface="楷体" panose="02010609060101010101" pitchFamily="49" charset="-122"/>
                        </a:rPr>
                        <a:t>Haar</a:t>
                      </a:r>
                      <a:r>
                        <a:rPr lang="zh-CN" altLang="en-US" sz="2400" kern="100" dirty="0">
                          <a:effectLst/>
                          <a:latin typeface="+mn-lt"/>
                          <a:ea typeface="楷体" panose="02010609060101010101" pitchFamily="49" charset="-122"/>
                        </a:rPr>
                        <a:t>特征的级联分类器</a:t>
                      </a:r>
                      <a:endParaRPr lang="zh-CN" sz="2400" kern="100" dirty="0">
                        <a:effectLst/>
                        <a:latin typeface="+mn-lt"/>
                        <a:ea typeface="楷体" panose="02010609060101010101" pitchFamily="49"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4071750818"/>
                  </a:ext>
                </a:extLst>
              </a:tr>
              <a:tr h="782682">
                <a:tc>
                  <a:txBody>
                    <a:bodyPr/>
                    <a:lstStyle/>
                    <a:p>
                      <a:pPr algn="ctr">
                        <a:spcAft>
                          <a:spcPts val="0"/>
                        </a:spcAft>
                      </a:pPr>
                      <a:r>
                        <a:rPr lang="zh-CN" altLang="en-US" sz="2400" kern="100" dirty="0">
                          <a:effectLst/>
                          <a:latin typeface="+mn-lt"/>
                          <a:ea typeface="楷体" panose="02010609060101010101" pitchFamily="49" charset="-122"/>
                        </a:rPr>
                        <a:t>人脸识别</a:t>
                      </a:r>
                      <a:endParaRPr lang="zh-CN" sz="2400" kern="100" dirty="0">
                        <a:effectLst/>
                        <a:latin typeface="+mn-lt"/>
                        <a:ea typeface="楷体" panose="02010609060101010101" pitchFamily="49" charset="-122"/>
                        <a:cs typeface="Times New Roman" panose="02020603050405020304" pitchFamily="18" charset="0"/>
                      </a:endParaRPr>
                    </a:p>
                  </a:txBody>
                  <a:tcPr marL="68580" marR="68580" marT="9525" marB="0" anchor="ctr"/>
                </a:tc>
                <a:tc>
                  <a:txBody>
                    <a:bodyPr/>
                    <a:lstStyle/>
                    <a:p>
                      <a:pPr algn="ctr">
                        <a:spcAft>
                          <a:spcPts val="0"/>
                        </a:spcAft>
                      </a:pPr>
                      <a:r>
                        <a:rPr lang="en-US" sz="2400" kern="100" dirty="0">
                          <a:effectLst/>
                          <a:latin typeface="+mn-lt"/>
                          <a:ea typeface="楷体" panose="02010609060101010101" pitchFamily="49" charset="-122"/>
                        </a:rPr>
                        <a:t>LBPH</a:t>
                      </a:r>
                      <a:r>
                        <a:rPr lang="zh-CN" altLang="en-US" sz="2400" kern="100" dirty="0">
                          <a:effectLst/>
                          <a:latin typeface="+mn-lt"/>
                          <a:ea typeface="楷体" panose="02010609060101010101" pitchFamily="49" charset="-122"/>
                        </a:rPr>
                        <a:t>人脸识别器</a:t>
                      </a:r>
                    </a:p>
                  </a:txBody>
                  <a:tcPr marL="68580" marR="68580" marT="9525" marB="0" anchor="ctr"/>
                </a:tc>
                <a:extLst>
                  <a:ext uri="{0D108BD9-81ED-4DB2-BD59-A6C34878D82A}">
                    <a16:rowId xmlns:a16="http://schemas.microsoft.com/office/drawing/2014/main" val="419606688"/>
                  </a:ext>
                </a:extLst>
              </a:tr>
              <a:tr h="782682">
                <a:tc>
                  <a:txBody>
                    <a:bodyPr/>
                    <a:lstStyle/>
                    <a:p>
                      <a:pPr algn="ctr">
                        <a:spcAft>
                          <a:spcPts val="0"/>
                        </a:spcAft>
                      </a:pPr>
                      <a:r>
                        <a:rPr lang="zh-CN" altLang="en-US" sz="2400" kern="100" dirty="0">
                          <a:effectLst/>
                          <a:latin typeface="+mn-lt"/>
                          <a:ea typeface="楷体" panose="02010609060101010101" pitchFamily="49" charset="-122"/>
                        </a:rPr>
                        <a:t>远程手机提醒</a:t>
                      </a:r>
                      <a:endParaRPr lang="zh-CN" sz="2400" kern="100" dirty="0">
                        <a:effectLst/>
                        <a:latin typeface="+mn-lt"/>
                        <a:ea typeface="楷体" panose="02010609060101010101" pitchFamily="49" charset="-122"/>
                        <a:cs typeface="Times New Roman" panose="02020603050405020304" pitchFamily="18" charset="0"/>
                      </a:endParaRPr>
                    </a:p>
                  </a:txBody>
                  <a:tcPr marL="68580" marR="68580" marT="9525" marB="0" anchor="ctr"/>
                </a:tc>
                <a:tc>
                  <a:txBody>
                    <a:bodyPr/>
                    <a:lstStyle/>
                    <a:p>
                      <a:pPr algn="ctr">
                        <a:spcAft>
                          <a:spcPts val="0"/>
                        </a:spcAft>
                      </a:pPr>
                      <a:r>
                        <a:rPr lang="en-US" sz="2400" kern="100" dirty="0" err="1">
                          <a:effectLst/>
                          <a:latin typeface="+mn-lt"/>
                          <a:ea typeface="楷体" panose="02010609060101010101" pitchFamily="49" charset="-122"/>
                        </a:rPr>
                        <a:t>O</a:t>
                      </a:r>
                      <a:r>
                        <a:rPr lang="en-US" altLang="zh-CN" sz="2400" kern="100" dirty="0" err="1">
                          <a:effectLst/>
                          <a:latin typeface="+mn-lt"/>
                          <a:ea typeface="楷体" panose="02010609060101010101" pitchFamily="49" charset="-122"/>
                        </a:rPr>
                        <a:t>neNET</a:t>
                      </a:r>
                      <a:endParaRPr lang="zh-CN" sz="2400" kern="100" dirty="0">
                        <a:effectLst/>
                        <a:latin typeface="+mn-lt"/>
                        <a:ea typeface="楷体" panose="02010609060101010101" pitchFamily="49"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496781329"/>
                  </a:ext>
                </a:extLst>
              </a:tr>
              <a:tr h="782682">
                <a:tc>
                  <a:txBody>
                    <a:bodyPr/>
                    <a:lstStyle/>
                    <a:p>
                      <a:pPr algn="ctr">
                        <a:spcAft>
                          <a:spcPts val="0"/>
                        </a:spcAft>
                      </a:pPr>
                      <a:r>
                        <a:rPr lang="zh-CN" altLang="en-US" sz="2400" kern="100" dirty="0">
                          <a:effectLst/>
                          <a:latin typeface="+mn-lt"/>
                          <a:ea typeface="楷体" panose="02010609060101010101" pitchFamily="49" charset="-122"/>
                        </a:rPr>
                        <a:t>编程语言</a:t>
                      </a:r>
                      <a:endParaRPr lang="zh-CN" sz="2400" kern="100" dirty="0">
                        <a:effectLst/>
                        <a:latin typeface="+mn-lt"/>
                        <a:ea typeface="楷体" panose="02010609060101010101" pitchFamily="49" charset="-122"/>
                        <a:cs typeface="Times New Roman" panose="02020603050405020304" pitchFamily="18" charset="0"/>
                      </a:endParaRPr>
                    </a:p>
                  </a:txBody>
                  <a:tcPr marL="68580" marR="68580" marT="9525" marB="0" anchor="ctr"/>
                </a:tc>
                <a:tc>
                  <a:txBody>
                    <a:bodyPr/>
                    <a:lstStyle/>
                    <a:p>
                      <a:pPr algn="ctr">
                        <a:spcAft>
                          <a:spcPts val="0"/>
                        </a:spcAft>
                      </a:pPr>
                      <a:r>
                        <a:rPr lang="en-US" altLang="zh-CN" sz="2400" kern="100" dirty="0">
                          <a:effectLst/>
                          <a:latin typeface="+mn-lt"/>
                          <a:ea typeface="楷体" panose="02010609060101010101" pitchFamily="49" charset="-122"/>
                        </a:rPr>
                        <a:t>python</a:t>
                      </a:r>
                      <a:endParaRPr lang="zh-CN" sz="2400" kern="100" dirty="0">
                        <a:effectLst/>
                        <a:latin typeface="+mn-lt"/>
                        <a:ea typeface="楷体" panose="02010609060101010101" pitchFamily="49"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444850692"/>
                  </a:ext>
                </a:extLst>
              </a:tr>
              <a:tr h="782682">
                <a:tc>
                  <a:txBody>
                    <a:bodyPr/>
                    <a:lstStyle/>
                    <a:p>
                      <a:pPr algn="ctr">
                        <a:spcAft>
                          <a:spcPts val="0"/>
                        </a:spcAft>
                      </a:pPr>
                      <a:r>
                        <a:rPr lang="zh-CN" altLang="en-US" sz="2400" kern="100" dirty="0">
                          <a:effectLst/>
                          <a:latin typeface="+mn-lt"/>
                          <a:ea typeface="楷体" panose="02010609060101010101" pitchFamily="49" charset="-122"/>
                          <a:cs typeface="Times New Roman" panose="02020603050405020304" pitchFamily="18" charset="0"/>
                        </a:rPr>
                        <a:t>编程库使用</a:t>
                      </a:r>
                      <a:endParaRPr lang="zh-CN" sz="2400" kern="100" dirty="0">
                        <a:effectLst/>
                        <a:latin typeface="+mn-lt"/>
                        <a:ea typeface="楷体" panose="02010609060101010101" pitchFamily="49" charset="-122"/>
                        <a:cs typeface="Times New Roman" panose="02020603050405020304" pitchFamily="18" charset="0"/>
                      </a:endParaRPr>
                    </a:p>
                  </a:txBody>
                  <a:tcPr marL="68580" marR="68580" marT="9525" marB="0" anchor="ctr"/>
                </a:tc>
                <a:tc>
                  <a:txBody>
                    <a:bodyPr/>
                    <a:lstStyle/>
                    <a:p>
                      <a:pPr algn="ctr">
                        <a:spcAft>
                          <a:spcPts val="0"/>
                        </a:spcAft>
                      </a:pPr>
                      <a:r>
                        <a:rPr lang="en-US" sz="2400" kern="100" dirty="0">
                          <a:effectLst/>
                          <a:latin typeface="+mn-lt"/>
                          <a:ea typeface="楷体" panose="02010609060101010101" pitchFamily="49" charset="-122"/>
                        </a:rPr>
                        <a:t>O</a:t>
                      </a:r>
                      <a:r>
                        <a:rPr lang="en-US" altLang="zh-CN" sz="2400" kern="100" dirty="0">
                          <a:effectLst/>
                          <a:latin typeface="+mn-lt"/>
                          <a:ea typeface="楷体" panose="02010609060101010101" pitchFamily="49" charset="-122"/>
                        </a:rPr>
                        <a:t>penCV</a:t>
                      </a:r>
                      <a:endParaRPr lang="zh-CN" sz="2400" kern="100" dirty="0">
                        <a:effectLst/>
                        <a:latin typeface="+mn-lt"/>
                        <a:ea typeface="楷体" panose="02010609060101010101" pitchFamily="49"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020730988"/>
                  </a:ext>
                </a:extLst>
              </a:tr>
            </a:tbl>
          </a:graphicData>
        </a:graphic>
      </p:graphicFrame>
    </p:spTree>
    <p:extLst>
      <p:ext uri="{BB962C8B-B14F-4D97-AF65-F5344CB8AC3E}">
        <p14:creationId xmlns:p14="http://schemas.microsoft.com/office/powerpoint/2010/main" val="33822795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2448106"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数据收集</a:t>
            </a:r>
          </a:p>
        </p:txBody>
      </p:sp>
      <p:sp>
        <p:nvSpPr>
          <p:cNvPr id="8" name="文本框 7"/>
          <p:cNvSpPr txBox="1"/>
          <p:nvPr/>
        </p:nvSpPr>
        <p:spPr>
          <a:xfrm>
            <a:off x="1985295" y="1199064"/>
            <a:ext cx="8221408" cy="95410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ct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对于每一位参与训练的用户，</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ct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输入一个数字作为其对应的</a:t>
            </a:r>
            <a:r>
              <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ID</a:t>
            </a: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1000222"/>
            <a:ext cx="2267692"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DDFD951-5FF8-4D8F-B1BB-EC46354119A4}"/>
              </a:ext>
            </a:extLst>
          </p:cNvPr>
          <p:cNvPicPr>
            <a:picLocks noChangeAspect="1"/>
          </p:cNvPicPr>
          <p:nvPr/>
        </p:nvPicPr>
        <p:blipFill>
          <a:blip r:embed="rId3"/>
          <a:stretch>
            <a:fillRect/>
          </a:stretch>
        </p:blipFill>
        <p:spPr>
          <a:xfrm>
            <a:off x="584956" y="2191402"/>
            <a:ext cx="11022087" cy="1897532"/>
          </a:xfrm>
          <a:prstGeom prst="rect">
            <a:avLst/>
          </a:prstGeom>
        </p:spPr>
      </p:pic>
      <p:pic>
        <p:nvPicPr>
          <p:cNvPr id="5" name="图片 4">
            <a:extLst>
              <a:ext uri="{FF2B5EF4-FFF2-40B4-BE49-F238E27FC236}">
                <a16:creationId xmlns:a16="http://schemas.microsoft.com/office/drawing/2014/main" id="{6752703F-EA7A-4EE6-B8F7-96AF7FEBB74D}"/>
              </a:ext>
            </a:extLst>
          </p:cNvPr>
          <p:cNvPicPr>
            <a:picLocks noChangeAspect="1"/>
          </p:cNvPicPr>
          <p:nvPr/>
        </p:nvPicPr>
        <p:blipFill>
          <a:blip r:embed="rId4"/>
          <a:stretch>
            <a:fillRect/>
          </a:stretch>
        </p:blipFill>
        <p:spPr>
          <a:xfrm>
            <a:off x="3219449" y="4964290"/>
            <a:ext cx="5753099" cy="1574532"/>
          </a:xfrm>
          <a:prstGeom prst="rect">
            <a:avLst/>
          </a:prstGeom>
        </p:spPr>
      </p:pic>
      <p:sp>
        <p:nvSpPr>
          <p:cNvPr id="9" name="文本框 8">
            <a:extLst>
              <a:ext uri="{FF2B5EF4-FFF2-40B4-BE49-F238E27FC236}">
                <a16:creationId xmlns:a16="http://schemas.microsoft.com/office/drawing/2014/main" id="{A4E75768-1F3F-4D9F-ACA0-5B320E44B88E}"/>
              </a:ext>
            </a:extLst>
          </p:cNvPr>
          <p:cNvSpPr txBox="1"/>
          <p:nvPr/>
        </p:nvSpPr>
        <p:spPr>
          <a:xfrm>
            <a:off x="1985295" y="4353984"/>
            <a:ext cx="8221408"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ct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设置好摄像头连接开始收集人脸数据</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9380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2448106"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人脸提取</a:t>
            </a:r>
          </a:p>
        </p:txBody>
      </p:sp>
      <p:sp>
        <p:nvSpPr>
          <p:cNvPr id="8" name="文本框 7"/>
          <p:cNvSpPr txBox="1"/>
          <p:nvPr/>
        </p:nvSpPr>
        <p:spPr>
          <a:xfrm>
            <a:off x="1953417" y="1127817"/>
            <a:ext cx="8285164"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ct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利用了基于</a:t>
            </a:r>
            <a:r>
              <a:rPr lang="en-US" altLang="zh-CN" sz="2800" b="0" dirty="0" err="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Haar</a:t>
            </a: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特征的级联分类器对人脸进行提取</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988468"/>
            <a:ext cx="22764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0CE4D659-C04E-4B2A-B102-DFDC8BD4D2B7}"/>
              </a:ext>
            </a:extLst>
          </p:cNvPr>
          <p:cNvPicPr>
            <a:picLocks noChangeAspect="1"/>
          </p:cNvPicPr>
          <p:nvPr/>
        </p:nvPicPr>
        <p:blipFill>
          <a:blip r:embed="rId3"/>
          <a:stretch>
            <a:fillRect/>
          </a:stretch>
        </p:blipFill>
        <p:spPr>
          <a:xfrm>
            <a:off x="1523361" y="1790839"/>
            <a:ext cx="9145276" cy="733527"/>
          </a:xfrm>
          <a:prstGeom prst="rect">
            <a:avLst/>
          </a:prstGeom>
        </p:spPr>
      </p:pic>
      <p:pic>
        <p:nvPicPr>
          <p:cNvPr id="5" name="图片 4">
            <a:extLst>
              <a:ext uri="{FF2B5EF4-FFF2-40B4-BE49-F238E27FC236}">
                <a16:creationId xmlns:a16="http://schemas.microsoft.com/office/drawing/2014/main" id="{3B84A516-D38A-4696-8F7A-ABF31A2F6785}"/>
              </a:ext>
            </a:extLst>
          </p:cNvPr>
          <p:cNvPicPr>
            <a:picLocks noChangeAspect="1"/>
          </p:cNvPicPr>
          <p:nvPr/>
        </p:nvPicPr>
        <p:blipFill rotWithShape="1">
          <a:blip r:embed="rId4"/>
          <a:srcRect t="10840"/>
          <a:stretch/>
        </p:blipFill>
        <p:spPr>
          <a:xfrm>
            <a:off x="2995179" y="2523880"/>
            <a:ext cx="6201640" cy="577567"/>
          </a:xfrm>
          <a:prstGeom prst="rect">
            <a:avLst/>
          </a:prstGeom>
        </p:spPr>
      </p:pic>
      <p:sp>
        <p:nvSpPr>
          <p:cNvPr id="9" name="文本框 8">
            <a:extLst>
              <a:ext uri="{FF2B5EF4-FFF2-40B4-BE49-F238E27FC236}">
                <a16:creationId xmlns:a16="http://schemas.microsoft.com/office/drawing/2014/main" id="{31A95B74-E753-4F89-9372-FD2E8FA41E83}"/>
              </a:ext>
            </a:extLst>
          </p:cNvPr>
          <p:cNvSpPr txBox="1"/>
          <p:nvPr/>
        </p:nvSpPr>
        <p:spPr>
          <a:xfrm>
            <a:off x="899487" y="3834488"/>
            <a:ext cx="2906159" cy="2246769"/>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设置了方框对人脸进行跟踪标记，并保存拍摄取样的图片于</a:t>
            </a:r>
            <a:r>
              <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dataset</a:t>
            </a: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文件夹中</a:t>
            </a:r>
            <a:endParaRPr lang="en-US" altLang="zh-CN" sz="280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A286700F-C5A6-4140-87BA-BDB90EFB68E6}"/>
              </a:ext>
            </a:extLst>
          </p:cNvPr>
          <p:cNvPicPr>
            <a:picLocks noChangeAspect="1"/>
          </p:cNvPicPr>
          <p:nvPr/>
        </p:nvPicPr>
        <p:blipFill rotWithShape="1">
          <a:blip r:embed="rId5"/>
          <a:srcRect b="14127"/>
          <a:stretch/>
        </p:blipFill>
        <p:spPr>
          <a:xfrm>
            <a:off x="4480705" y="3756554"/>
            <a:ext cx="2431397" cy="2705068"/>
          </a:xfrm>
          <a:prstGeom prst="rect">
            <a:avLst/>
          </a:prstGeom>
        </p:spPr>
      </p:pic>
      <p:pic>
        <p:nvPicPr>
          <p:cNvPr id="10" name="图片 9">
            <a:extLst>
              <a:ext uri="{FF2B5EF4-FFF2-40B4-BE49-F238E27FC236}">
                <a16:creationId xmlns:a16="http://schemas.microsoft.com/office/drawing/2014/main" id="{EA58D6F6-4DE4-414A-844E-E10DA5623ADD}"/>
              </a:ext>
            </a:extLst>
          </p:cNvPr>
          <p:cNvPicPr>
            <a:picLocks noChangeAspect="1"/>
          </p:cNvPicPr>
          <p:nvPr/>
        </p:nvPicPr>
        <p:blipFill>
          <a:blip r:embed="rId6"/>
          <a:stretch>
            <a:fillRect/>
          </a:stretch>
        </p:blipFill>
        <p:spPr>
          <a:xfrm>
            <a:off x="7836140" y="3644724"/>
            <a:ext cx="2832497" cy="2928727"/>
          </a:xfrm>
          <a:prstGeom prst="rect">
            <a:avLst/>
          </a:prstGeom>
        </p:spPr>
      </p:pic>
    </p:spTree>
    <p:extLst>
      <p:ext uri="{BB962C8B-B14F-4D97-AF65-F5344CB8AC3E}">
        <p14:creationId xmlns:p14="http://schemas.microsoft.com/office/powerpoint/2010/main" val="21407100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4711546"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人脸照片数据处理</a:t>
            </a:r>
          </a:p>
        </p:txBody>
      </p:sp>
      <p:sp>
        <p:nvSpPr>
          <p:cNvPr id="8" name="文本框 7"/>
          <p:cNvSpPr txBox="1"/>
          <p:nvPr/>
        </p:nvSpPr>
        <p:spPr>
          <a:xfrm>
            <a:off x="2720721" y="1355705"/>
            <a:ext cx="6750551" cy="95410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ct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定义了函数对人脸照片数据进行处理</a:t>
            </a:r>
            <a:endPar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ct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生成了两个数组</a:t>
            </a:r>
            <a:r>
              <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faces</a:t>
            </a: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和</a:t>
            </a:r>
            <a:r>
              <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ids</a:t>
            </a:r>
            <a:endParaRPr lang="en-US" altLang="zh-CN" sz="280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1006756"/>
            <a:ext cx="464430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DBB55E32-4DF1-4E95-87A1-F161E273590C}"/>
              </a:ext>
            </a:extLst>
          </p:cNvPr>
          <p:cNvPicPr>
            <a:picLocks noChangeAspect="1"/>
          </p:cNvPicPr>
          <p:nvPr/>
        </p:nvPicPr>
        <p:blipFill>
          <a:blip r:embed="rId3"/>
          <a:stretch>
            <a:fillRect/>
          </a:stretch>
        </p:blipFill>
        <p:spPr>
          <a:xfrm>
            <a:off x="1146898" y="2603807"/>
            <a:ext cx="9898198" cy="2314022"/>
          </a:xfrm>
          <a:prstGeom prst="rect">
            <a:avLst/>
          </a:prstGeom>
        </p:spPr>
      </p:pic>
      <p:pic>
        <p:nvPicPr>
          <p:cNvPr id="4" name="图片 3">
            <a:extLst>
              <a:ext uri="{FF2B5EF4-FFF2-40B4-BE49-F238E27FC236}">
                <a16:creationId xmlns:a16="http://schemas.microsoft.com/office/drawing/2014/main" id="{FDD8F3B2-7C94-48F9-BA06-EF1F2DC23DC3}"/>
              </a:ext>
            </a:extLst>
          </p:cNvPr>
          <p:cNvPicPr>
            <a:picLocks noChangeAspect="1"/>
          </p:cNvPicPr>
          <p:nvPr/>
        </p:nvPicPr>
        <p:blipFill>
          <a:blip r:embed="rId4"/>
          <a:stretch>
            <a:fillRect/>
          </a:stretch>
        </p:blipFill>
        <p:spPr>
          <a:xfrm>
            <a:off x="2080259" y="5211824"/>
            <a:ext cx="8031476" cy="983721"/>
          </a:xfrm>
          <a:prstGeom prst="rect">
            <a:avLst/>
          </a:prstGeom>
        </p:spPr>
      </p:pic>
    </p:spTree>
    <p:extLst>
      <p:ext uri="{BB962C8B-B14F-4D97-AF65-F5344CB8AC3E}">
        <p14:creationId xmlns:p14="http://schemas.microsoft.com/office/powerpoint/2010/main" val="7668388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11" y="169914"/>
            <a:ext cx="6409127" cy="769441"/>
          </a:xfrm>
          <a:prstGeom prst="rect">
            <a:avLst/>
          </a:prstGeom>
          <a:noFill/>
        </p:spPr>
        <p:txBody>
          <a:bodyPr wrap="none" rtlCol="0">
            <a:spAutoFit/>
          </a:bodyPr>
          <a:lstStyle/>
          <a:p>
            <a:r>
              <a:rPr lang="zh-CN" altLang="en-US" sz="4400" b="1" dirty="0">
                <a:solidFill>
                  <a:schemeClr val="tx1">
                    <a:lumMod val="95000"/>
                    <a:lumOff val="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人脸识别器训练生成模型</a:t>
            </a:r>
          </a:p>
        </p:txBody>
      </p:sp>
      <p:sp>
        <p:nvSpPr>
          <p:cNvPr id="8" name="文本框 7"/>
          <p:cNvSpPr txBox="1"/>
          <p:nvPr/>
        </p:nvSpPr>
        <p:spPr>
          <a:xfrm>
            <a:off x="1178486" y="1345251"/>
            <a:ext cx="9835025" cy="95410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我们利用了</a:t>
            </a:r>
            <a:r>
              <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OpenCV</a:t>
            </a: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提供的</a:t>
            </a:r>
            <a:r>
              <a:rPr lang="en-US" altLang="zh-CN"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LBPH</a:t>
            </a:r>
            <a:r>
              <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人脸识别器，通过前面预处理过的数据对其进行训练，生成模型</a:t>
            </a:r>
            <a:r>
              <a:rPr lang="en-US" altLang="zh-CN" sz="2800" b="0" dirty="0" err="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trainer.yml</a:t>
            </a:r>
            <a:endParaRPr lang="zh-CN" altLang="en-US" sz="2800" b="0"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cxnSp>
        <p:nvCxnSpPr>
          <p:cNvPr id="11" name="直接连接符 10">
            <a:extLst>
              <a:ext uri="{FF2B5EF4-FFF2-40B4-BE49-F238E27FC236}">
                <a16:creationId xmlns:a16="http://schemas.microsoft.com/office/drawing/2014/main" id="{278DFE5D-B2FA-455B-BE5B-F05118D3322C}"/>
              </a:ext>
            </a:extLst>
          </p:cNvPr>
          <p:cNvCxnSpPr>
            <a:cxnSpLocks/>
          </p:cNvCxnSpPr>
          <p:nvPr/>
        </p:nvCxnSpPr>
        <p:spPr>
          <a:xfrm>
            <a:off x="318754" y="1006756"/>
            <a:ext cx="615171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D0C17FB-CEE4-44D7-85DF-AC5328C349B5}"/>
              </a:ext>
            </a:extLst>
          </p:cNvPr>
          <p:cNvPicPr>
            <a:picLocks noChangeAspect="1"/>
          </p:cNvPicPr>
          <p:nvPr/>
        </p:nvPicPr>
        <p:blipFill>
          <a:blip r:embed="rId3"/>
          <a:stretch>
            <a:fillRect/>
          </a:stretch>
        </p:blipFill>
        <p:spPr>
          <a:xfrm>
            <a:off x="334711" y="3795485"/>
            <a:ext cx="11522578" cy="2799663"/>
          </a:xfrm>
          <a:prstGeom prst="rect">
            <a:avLst/>
          </a:prstGeom>
        </p:spPr>
      </p:pic>
      <p:pic>
        <p:nvPicPr>
          <p:cNvPr id="4" name="图片 3">
            <a:extLst>
              <a:ext uri="{FF2B5EF4-FFF2-40B4-BE49-F238E27FC236}">
                <a16:creationId xmlns:a16="http://schemas.microsoft.com/office/drawing/2014/main" id="{580D5E49-8992-4E37-BBA1-836761B993F0}"/>
              </a:ext>
            </a:extLst>
          </p:cNvPr>
          <p:cNvPicPr>
            <a:picLocks noChangeAspect="1"/>
          </p:cNvPicPr>
          <p:nvPr/>
        </p:nvPicPr>
        <p:blipFill>
          <a:blip r:embed="rId4"/>
          <a:stretch>
            <a:fillRect/>
          </a:stretch>
        </p:blipFill>
        <p:spPr>
          <a:xfrm>
            <a:off x="1777896" y="2637852"/>
            <a:ext cx="8636206" cy="990582"/>
          </a:xfrm>
          <a:prstGeom prst="rect">
            <a:avLst/>
          </a:prstGeom>
        </p:spPr>
      </p:pic>
    </p:spTree>
    <p:extLst>
      <p:ext uri="{BB962C8B-B14F-4D97-AF65-F5344CB8AC3E}">
        <p14:creationId xmlns:p14="http://schemas.microsoft.com/office/powerpoint/2010/main" val="17017340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主题">
  <a:themeElements>
    <a:clrScheme name="橙色">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tx1">
                <a:alpha val="69000"/>
              </a:schemeClr>
            </a:gs>
            <a:gs pos="100000">
              <a:schemeClr val="accent2">
                <a:lumMod val="50000"/>
                <a:alpha val="78000"/>
              </a:schemeClr>
            </a:gs>
          </a:gsLst>
          <a:lin ang="16200000" scaled="1"/>
          <a:tileRect/>
        </a:gradFill>
        <a:ln>
          <a:noFill/>
        </a:ln>
      </a:spPr>
      <a:bodyPr rtlCol="0" anchor="ctr"/>
      <a:lstStyle>
        <a:defPPr algn="ctr">
          <a:defRPr>
            <a:solidFill>
              <a:schemeClr val="lt1">
                <a:alpha val="68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1327</TotalTime>
  <Words>616</Words>
  <Application>Microsoft Office PowerPoint</Application>
  <PresentationFormat>宽屏</PresentationFormat>
  <Paragraphs>82</Paragraphs>
  <Slides>18</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Adobe Gothic Std B</vt:lpstr>
      <vt:lpstr>Helvetica Neue</vt:lpstr>
      <vt:lpstr>楷体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BOSSPPT欧美高端模板系列2017-2018</dc:title>
  <dc:subject>BOSSPPT 2017-2018</dc:subject>
  <dc:creator>BOSSPPT顶尖职业文案</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如果非本店购买，请直接向倒卖的店进行索赔。_x000d_
本店淘宝唯一购买网址：https://chinappt.taobao.com</dc:description>
  <cp:lastModifiedBy>吴 雨娟</cp:lastModifiedBy>
  <cp:revision>290</cp:revision>
  <dcterms:created xsi:type="dcterms:W3CDTF">2016-04-09T12:44:00Z</dcterms:created>
  <dcterms:modified xsi:type="dcterms:W3CDTF">2022-06-22T11:55:23Z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